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  <p:sldMasterId id="214748373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Cairo"/>
      <p:regular r:id="rId29"/>
      <p:bold r:id="rId30"/>
    </p:embeddedFont>
    <p:embeddedFont>
      <p:font typeface="Space Grotesk Medium"/>
      <p:regular r:id="rId31"/>
      <p:bold r:id="rId32"/>
    </p:embeddedFont>
    <p:embeddedFont>
      <p:font typeface="PT Sans"/>
      <p:regular r:id="rId33"/>
      <p:bold r:id="rId34"/>
      <p:italic r:id="rId35"/>
      <p:boldItalic r:id="rId36"/>
    </p:embeddedFont>
    <p:embeddedFont>
      <p:font typeface="Space Grotesk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Cairo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SpaceGroteskMedium-regular.fntdata"/><Relationship Id="rId30" Type="http://schemas.openxmlformats.org/officeDocument/2006/relationships/font" Target="fonts/Cairo-bold.fntdata"/><Relationship Id="rId11" Type="http://schemas.openxmlformats.org/officeDocument/2006/relationships/slide" Target="slides/slide3.xml"/><Relationship Id="rId33" Type="http://schemas.openxmlformats.org/officeDocument/2006/relationships/font" Target="fonts/PTSans-regular.fntdata"/><Relationship Id="rId10" Type="http://schemas.openxmlformats.org/officeDocument/2006/relationships/slide" Target="slides/slide2.xml"/><Relationship Id="rId32" Type="http://schemas.openxmlformats.org/officeDocument/2006/relationships/font" Target="fonts/SpaceGroteskMedium-bold.fntdata"/><Relationship Id="rId13" Type="http://schemas.openxmlformats.org/officeDocument/2006/relationships/slide" Target="slides/slide5.xml"/><Relationship Id="rId35" Type="http://schemas.openxmlformats.org/officeDocument/2006/relationships/font" Target="fonts/PTSans-italic.fntdata"/><Relationship Id="rId12" Type="http://schemas.openxmlformats.org/officeDocument/2006/relationships/slide" Target="slides/slide4.xml"/><Relationship Id="rId34" Type="http://schemas.openxmlformats.org/officeDocument/2006/relationships/font" Target="fonts/PTSans-bold.fntdata"/><Relationship Id="rId15" Type="http://schemas.openxmlformats.org/officeDocument/2006/relationships/slide" Target="slides/slide7.xml"/><Relationship Id="rId37" Type="http://schemas.openxmlformats.org/officeDocument/2006/relationships/font" Target="fonts/SpaceGrotesk-regular.fntdata"/><Relationship Id="rId14" Type="http://schemas.openxmlformats.org/officeDocument/2006/relationships/slide" Target="slides/slide6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SpaceGrotesk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92ec9dfb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92ec9dfb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a14f532b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a14f532b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a14f532b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5a14f532b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5a14f532b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5a14f532b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5a14f532b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5a14f532b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5a14f532b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5a14f532b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5a14f532b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5a14f532b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4db08187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4db08187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a14f532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a14f532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a14f532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5a14f532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5a14f532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5a14f532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5a14f532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5a14f532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a14f532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5a14f532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5a14f532b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5a14f532b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5a14f532b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5a14f532b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5a14f532b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5a14f532b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0" name="Google Shape;6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3" name="Google Shape;6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7" name="Google Shape;67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68" name="Google Shape;68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6" name="Google Shape;76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7" name="Google Shape;7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80" name="Google Shape;80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4" name="Google Shape;84;p18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85" name="Google Shape;8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8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88" name="Google Shape;88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94" name="Google Shape;94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95" name="Google Shape;9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98" name="Google Shape;98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102" name="Google Shape;10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0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105" name="Google Shape;105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20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1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110" name="Google Shape;110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3" name="Google Shape;113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1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0" name="Google Shape;120;p2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1" name="Google Shape;121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22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124" name="Google Shape;124;p22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125" name="Google Shape;125;p2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22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128" name="Google Shape;128;p2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25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25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25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9" name="Google Shape;149;p2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50" name="Google Shape;15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2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53" name="Google Shape;153;p2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7" name="Google Shape;157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2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0" name="Google Shape;160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65" name="Google Shape;165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68" name="Google Shape;168;p2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7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74" name="Google Shape;174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77" name="Google Shape;177;p2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8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8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2" name="Google Shape;182;p28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3" name="Google Shape;183;p28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4" name="Google Shape;184;p28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9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87" name="Google Shape;187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9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90" name="Google Shape;190;p2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0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6" name="Google Shape;196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30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9" name="Google Shape;199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3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05" name="Google Shape;205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3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08" name="Google Shape;208;p3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219" name="Google Shape;219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32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222" name="Google Shape;222;p3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32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32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32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1" name="Google Shape;231;p32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5" name="Google Shape;235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33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8" name="Google Shape;238;p3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33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34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4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60" name="Google Shape;26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64" name="Google Shape;26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36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71" name="Google Shape;271;p3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75" name="Google Shape;275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37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78" name="Google Shape;278;p37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79" name="Google Shape;279;p3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37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82" name="Google Shape;282;p3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90" name="Google Shape;29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3" name="Google Shape;293;p40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4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97" name="Google Shape;29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1" name="Google Shape;301;p4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302" name="Google Shape;302;p4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42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p42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0" name="Google Shape;310;p4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11" name="Google Shape;311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42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14" name="Google Shape;314;p4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8" name="Google Shape;318;p4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19" name="Google Shape;319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4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22" name="Google Shape;322;p4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44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27" name="Google Shape;327;p44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28" name="Google Shape;328;p4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329" name="Google Shape;329;p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4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332" name="Google Shape;332;p4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5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336" name="Google Shape;336;p4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45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339" name="Google Shape;339;p4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45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46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344" name="Google Shape;344;p4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4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347" name="Google Shape;347;p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46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0" name="Google Shape;350;p46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7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4" name="Google Shape;354;p4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55" name="Google Shape;355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Google Shape;357;p47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358" name="Google Shape;358;p47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359" name="Google Shape;359;p4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47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362" name="Google Shape;362;p4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6" name="Google Shape;366;p48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67" name="Google Shape;36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2" name="Google Shape;372;p50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50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50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5" name="Google Shape;375;p50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50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50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8" name="Google Shape;378;p50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9" name="Google Shape;379;p50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0" name="Google Shape;380;p50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1" name="Google Shape;381;p50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83" name="Google Shape;383;p5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84" name="Google Shape;384;p5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5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87" name="Google Shape;387;p5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5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391" name="Google Shape;391;p5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5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394" name="Google Shape;394;p5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99" name="Google Shape;399;p5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52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02" name="Google Shape;402;p5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52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5" name="Google Shape;405;p52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5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08" name="Google Shape;408;p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53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11" name="Google Shape;411;p5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53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4" name="Google Shape;414;p53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5" name="Google Shape;415;p53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16" name="Google Shape;416;p53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17" name="Google Shape;417;p53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18" name="Google Shape;418;p53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54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21" name="Google Shape;421;p5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54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24" name="Google Shape;424;p5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7" name="Google Shape;427;p54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30" name="Google Shape;430;p5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55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33" name="Google Shape;433;p5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55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5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39" name="Google Shape;439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" name="Google Shape;441;p5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42" name="Google Shape;442;p5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56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6" name="Google Shape;446;p56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7" name="Google Shape;447;p56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8" name="Google Shape;448;p56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9" name="Google Shape;449;p56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0" name="Google Shape;450;p56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53" name="Google Shape;453;p5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5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56" name="Google Shape;456;p5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57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57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p57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p57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4" name="Google Shape;464;p57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5" name="Google Shape;465;p57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6" name="Google Shape;466;p57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5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469" name="Google Shape;469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5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472" name="Google Shape;472;p5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58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58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8" name="Google Shape;478;p58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9" name="Google Shape;479;p58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0" name="Google Shape;480;p58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1" name="Google Shape;481;p58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2" name="Google Shape;482;p58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3" name="Google Shape;483;p58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4" name="Google Shape;484;p58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5" name="Google Shape;485;p58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6" name="Google Shape;486;p58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59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0" name="Google Shape;490;p59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59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2" name="Google Shape;492;p59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59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494" name="Google Shape;49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7" name="Google Shape;497;p60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498" name="Google Shape;49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6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2" name="Google Shape;502;p6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61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505" name="Google Shape;505;p6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62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9" name="Google Shape;509;p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Google Shape;511;p62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512" name="Google Shape;512;p62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513" name="Google Shape;513;p6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6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62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516" name="Google Shape;516;p6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6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23" name="Google Shape;523;p64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24" name="Google Shape;52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65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6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31" name="Google Shape;531;p6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3" name="Google Shape;533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35" name="Google Shape;535;p6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6" name="Google Shape;536;p6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67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1" name="Google Shape;541;p67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2" name="Google Shape;542;p67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3" name="Google Shape;543;p67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44" name="Google Shape;544;p6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545" name="Google Shape;545;p6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" name="Google Shape;547;p6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548" name="Google Shape;548;p6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2" name="Google Shape;552;p68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553" name="Google Shape;553;p6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68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556" name="Google Shape;556;p6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0" name="Google Shape;560;p69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61" name="Google Shape;561;p69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62" name="Google Shape;562;p6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63" name="Google Shape;563;p6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p6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66" name="Google Shape;566;p6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70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0" name="Google Shape;570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" name="Google Shape;572;p70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573" name="Google Shape;573;p7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70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71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578" name="Google Shape;578;p7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7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81" name="Google Shape;581;p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p71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4" name="Google Shape;584;p71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72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8" name="Google Shape;588;p7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589" name="Google Shape;589;p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72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592" name="Google Shape;592;p72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593" name="Google Shape;593;p7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72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596" name="Google Shape;596;p72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72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0" name="Google Shape;600;p73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01" name="Google Shape;601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5" name="Google Shape;605;p75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6" name="Google Shape;606;p75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75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8" name="Google Shape;608;p75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9" name="Google Shape;609;p75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75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1" name="Google Shape;611;p75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2" name="Google Shape;612;p75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3" name="Google Shape;613;p75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4" name="Google Shape;614;p75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5" name="Google Shape;615;p75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6" name="Google Shape;616;p75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17" name="Google Shape;617;p7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618" name="Google Shape;618;p7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7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621" name="Google Shape;621;p7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7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25" name="Google Shape;625;p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7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628" name="Google Shape;628;p7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7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633" name="Google Shape;633;p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5" name="Google Shape;635;p7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636" name="Google Shape;636;p7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77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9" name="Google Shape;639;p77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7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42" name="Google Shape;642;p7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7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645" name="Google Shape;645;p7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78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8" name="Google Shape;648;p78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9" name="Google Shape;649;p78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50" name="Google Shape;650;p78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51" name="Google Shape;651;p78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52" name="Google Shape;652;p78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79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655" name="Google Shape;655;p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79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658" name="Google Shape;658;p7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79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80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64" name="Google Shape;664;p8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80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667" name="Google Shape;667;p8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Google Shape;669;p80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0" name="Google Shape;670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8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73" name="Google Shape;673;p8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5" name="Google Shape;675;p8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676" name="Google Shape;676;p8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9" name="Google Shape;679;p81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0" name="Google Shape;680;p81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1" name="Google Shape;681;p81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2" name="Google Shape;682;p81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3" name="Google Shape;683;p81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4" name="Google Shape;684;p81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82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687" name="Google Shape;687;p8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" name="Google Shape;689;p82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690" name="Google Shape;690;p8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3" name="Google Shape;693;p82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4" name="Google Shape;694;p82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5" name="Google Shape;695;p82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6" name="Google Shape;696;p82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7" name="Google Shape;697;p82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8" name="Google Shape;698;p82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9" name="Google Shape;699;p82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0" name="Google Shape;700;p82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8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703" name="Google Shape;703;p8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5" name="Google Shape;705;p83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706" name="Google Shape;706;p8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9" name="Google Shape;709;p83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0" name="Google Shape;710;p83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1" name="Google Shape;711;p83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2" name="Google Shape;712;p83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3" name="Google Shape;713;p83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4" name="Google Shape;714;p83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5" name="Google Shape;715;p83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6" name="Google Shape;716;p83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7" name="Google Shape;717;p83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8" name="Google Shape;718;p83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9" name="Google Shape;719;p83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0" name="Google Shape;720;p83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4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84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4" name="Google Shape;724;p84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84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6" name="Google Shape;726;p84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7" name="Google Shape;727;p84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728" name="Google Shape;728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1" name="Google Shape;731;p85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732" name="Google Shape;732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5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8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736" name="Google Shape;736;p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" name="Google Shape;738;p86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739" name="Google Shape;739;p8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8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743" name="Google Shape;743;p8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87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746" name="Google Shape;746;p87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747" name="Google Shape;747;p8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87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750" name="Google Shape;750;p87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7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88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757" name="Google Shape;757;p8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9" name="Google Shape;7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8"/>
          <p:cNvSpPr txBox="1"/>
          <p:nvPr>
            <p:ph type="ctrTitle"/>
          </p:nvPr>
        </p:nvSpPr>
        <p:spPr>
          <a:xfrm>
            <a:off x="713225" y="2205375"/>
            <a:ext cx="74013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Analysis for Diabetes Prediction Using Health Indicators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1" name="Google Shape;761;p88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7"/>
          <p:cNvSpPr txBox="1"/>
          <p:nvPr>
            <p:ph type="title"/>
          </p:nvPr>
        </p:nvSpPr>
        <p:spPr>
          <a:xfrm>
            <a:off x="880725" y="453400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Autoencoder </a:t>
            </a:r>
            <a:r>
              <a:rPr lang="en" sz="2400"/>
              <a:t>- Implementation</a:t>
            </a:r>
            <a:endParaRPr sz="2400"/>
          </a:p>
        </p:txBody>
      </p:sp>
      <p:pic>
        <p:nvPicPr>
          <p:cNvPr id="821" name="Google Shape;82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850" y="1400799"/>
            <a:ext cx="5188999" cy="30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25" y="1241163"/>
            <a:ext cx="2131717" cy="335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8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Autoencoder</a:t>
            </a:r>
            <a:r>
              <a:rPr lang="en" sz="2400"/>
              <a:t> - Results</a:t>
            </a:r>
            <a:endParaRPr sz="2400"/>
          </a:p>
        </p:txBody>
      </p:sp>
      <p:pic>
        <p:nvPicPr>
          <p:cNvPr id="828" name="Google Shape;8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00" y="2117425"/>
            <a:ext cx="4571991" cy="1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300" y="1632491"/>
            <a:ext cx="3743524" cy="236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9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Naive Bayes</a:t>
            </a:r>
            <a:r>
              <a:rPr lang="en" sz="2400"/>
              <a:t> - Theory</a:t>
            </a:r>
            <a:endParaRPr sz="2400"/>
          </a:p>
        </p:txBody>
      </p:sp>
      <p:sp>
        <p:nvSpPr>
          <p:cNvPr id="835" name="Google Shape;835;p99"/>
          <p:cNvSpPr txBox="1"/>
          <p:nvPr>
            <p:ph idx="1" type="subTitle"/>
          </p:nvPr>
        </p:nvSpPr>
        <p:spPr>
          <a:xfrm>
            <a:off x="535200" y="1756950"/>
            <a:ext cx="38139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The Naive Bayes algorithm offers a straightforward yet often surprisingly effective approach to supervised learning, particularly for classification tasks like predicting diabetes status</a:t>
            </a:r>
            <a:r>
              <a:rPr lang="en" sz="1400"/>
              <a:t>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Variants: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Gaussian Naive Bayes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Multinomial Naive Bayes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Bernoulli Naive Bayes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36" name="Google Shape;83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575" y="2500025"/>
            <a:ext cx="3382325" cy="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225" y="3120400"/>
            <a:ext cx="4136875" cy="3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0"/>
          <p:cNvSpPr txBox="1"/>
          <p:nvPr>
            <p:ph type="title"/>
          </p:nvPr>
        </p:nvSpPr>
        <p:spPr>
          <a:xfrm>
            <a:off x="846425" y="307650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Naive Bayes</a:t>
            </a:r>
            <a:r>
              <a:rPr lang="en" sz="2400"/>
              <a:t> - Implementation</a:t>
            </a:r>
            <a:endParaRPr sz="2400"/>
          </a:p>
        </p:txBody>
      </p:sp>
      <p:pic>
        <p:nvPicPr>
          <p:cNvPr id="843" name="Google Shape;84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75" y="1211238"/>
            <a:ext cx="4888075" cy="2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625" y="2477450"/>
            <a:ext cx="4948751" cy="25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1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Naive Bayes</a:t>
            </a:r>
            <a:r>
              <a:rPr lang="en" sz="2400"/>
              <a:t> - Results</a:t>
            </a:r>
            <a:endParaRPr sz="2400"/>
          </a:p>
        </p:txBody>
      </p:sp>
      <p:pic>
        <p:nvPicPr>
          <p:cNvPr id="850" name="Google Shape;8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5" y="1635525"/>
            <a:ext cx="4879650" cy="19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450" y="1412650"/>
            <a:ext cx="3088674" cy="26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2"/>
          <p:cNvSpPr txBox="1"/>
          <p:nvPr>
            <p:ph type="title"/>
          </p:nvPr>
        </p:nvSpPr>
        <p:spPr>
          <a:xfrm>
            <a:off x="829300" y="39337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 &amp; Reasoning</a:t>
            </a:r>
            <a:endParaRPr sz="2400"/>
          </a:p>
        </p:txBody>
      </p:sp>
      <p:pic>
        <p:nvPicPr>
          <p:cNvPr id="857" name="Google Shape;8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25" y="3497575"/>
            <a:ext cx="8260701" cy="11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2"/>
          <p:cNvSpPr txBox="1"/>
          <p:nvPr/>
        </p:nvSpPr>
        <p:spPr>
          <a:xfrm>
            <a:off x="1063000" y="1348688"/>
            <a:ext cx="634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➔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We compare the three applied algorithms—Multilayer Perceptron (MLP), Autoencoder, and Gaussian Naive Bayes—using four key performance metrics: Accuracy, Precision, Recall, and F1 Score.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➔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In a medical setting, missing a true diabetic case (false negative) is far more critical than issuing a false alarm. Thus, we prioritize models with higher </a:t>
            </a:r>
            <a:r>
              <a:rPr b="1"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recall</a:t>
            </a: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.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➔"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Among the three models evaluated, the Multilayer Perceptron (MLP) demonstrates the best overall performance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103"/>
          <p:cNvGrpSpPr/>
          <p:nvPr/>
        </p:nvGrpSpPr>
        <p:grpSpPr>
          <a:xfrm flipH="1" rot="4659980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864" name="Google Shape;864;p10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0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6" name="Google Shape;86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3"/>
          <p:cNvSpPr txBox="1"/>
          <p:nvPr>
            <p:ph type="title"/>
          </p:nvPr>
        </p:nvSpPr>
        <p:spPr>
          <a:xfrm>
            <a:off x="713225" y="747275"/>
            <a:ext cx="64755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68" name="Google Shape;868;p103"/>
          <p:cNvSpPr txBox="1"/>
          <p:nvPr>
            <p:ph idx="1" type="subTitle"/>
          </p:nvPr>
        </p:nvSpPr>
        <p:spPr>
          <a:xfrm>
            <a:off x="713225" y="1584450"/>
            <a:ext cx="3281700" cy="16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Questions?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Albana Rexhepi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Eljesa Kqiku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Kaltrina Kuka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9"/>
          <p:cNvSpPr txBox="1"/>
          <p:nvPr>
            <p:ph type="title"/>
          </p:nvPr>
        </p:nvSpPr>
        <p:spPr>
          <a:xfrm>
            <a:off x="811975" y="564825"/>
            <a:ext cx="5154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</p:txBody>
      </p:sp>
      <p:sp>
        <p:nvSpPr>
          <p:cNvPr id="767" name="Google Shape;767;p89"/>
          <p:cNvSpPr txBox="1"/>
          <p:nvPr>
            <p:ph idx="1" type="subTitle"/>
          </p:nvPr>
        </p:nvSpPr>
        <p:spPr>
          <a:xfrm>
            <a:off x="1281025" y="1422600"/>
            <a:ext cx="66744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The dataset contains detailed health indicators collected from a large population and is designed to support the analysis and prediction of diabetes risk.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The main variable of interest is Diabetes binary, which indicates whether an individual has been diagnosed with diabetes (1) or not (0).</a:t>
            </a:r>
            <a:r>
              <a:rPr b="1" lang="en" sz="1300"/>
              <a:t> </a:t>
            </a:r>
            <a:endParaRPr b="1"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Motivation: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1. How can machine learning models be used to predict diabetes risk more accurately?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Can a subset of factors be used to accurately predict whether an individual has diabetes?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0"/>
          <p:cNvSpPr txBox="1"/>
          <p:nvPr>
            <p:ph type="title"/>
          </p:nvPr>
        </p:nvSpPr>
        <p:spPr>
          <a:xfrm>
            <a:off x="1609425" y="401975"/>
            <a:ext cx="60288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Selection of algorithms for the dataset</a:t>
            </a:r>
            <a:endParaRPr sz="2400"/>
          </a:p>
        </p:txBody>
      </p:sp>
      <p:sp>
        <p:nvSpPr>
          <p:cNvPr id="773" name="Google Shape;773;p90"/>
          <p:cNvSpPr txBox="1"/>
          <p:nvPr>
            <p:ph idx="1" type="subTitle"/>
          </p:nvPr>
        </p:nvSpPr>
        <p:spPr>
          <a:xfrm>
            <a:off x="1286625" y="1259750"/>
            <a:ext cx="66744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MLP (Multilayer Perceptron)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Neural network capable of complex non-linear relationships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Requires tuning of hidden layers and neurons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Handles high-dimensional data well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Autoencoder  + </a:t>
            </a:r>
            <a:r>
              <a:rPr b="1" lang="en" sz="1400"/>
              <a:t>Gradient</a:t>
            </a:r>
            <a:r>
              <a:rPr b="1" lang="en" sz="1400"/>
              <a:t> Boosting Classifier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Autoencoder reduces dimensionality and extracts features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Gradient Boosting builds strong predictors from decision trees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Combined approach enhances performance for complex datasets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Naive Bayes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Probabilistic classifier based on Bayes' theorem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Computationally efficient and works well with limited 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sz="1400"/>
              <a:t>Assumes feature independence (may be limiting)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"/>
          <p:cNvSpPr txBox="1"/>
          <p:nvPr>
            <p:ph type="title"/>
          </p:nvPr>
        </p:nvSpPr>
        <p:spPr>
          <a:xfrm>
            <a:off x="1583825" y="453375"/>
            <a:ext cx="5154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Preprocessing - Data cleaning</a:t>
            </a:r>
            <a:endParaRPr sz="2400"/>
          </a:p>
        </p:txBody>
      </p:sp>
      <p:sp>
        <p:nvSpPr>
          <p:cNvPr id="779" name="Google Shape;779;p91"/>
          <p:cNvSpPr txBox="1"/>
          <p:nvPr>
            <p:ph idx="1" type="subTitle"/>
          </p:nvPr>
        </p:nvSpPr>
        <p:spPr>
          <a:xfrm>
            <a:off x="477950" y="1765500"/>
            <a:ext cx="38883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Found 1635 </a:t>
            </a:r>
            <a:r>
              <a:rPr b="1" lang="en" sz="1300"/>
              <a:t>duplicate rows</a:t>
            </a:r>
            <a:r>
              <a:rPr lang="en" sz="1300"/>
              <a:t> , but they are not removed to ensure we preserve all relevant data for analysis.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IQR method flagged 40,205 records as containing at least one </a:t>
            </a:r>
            <a:r>
              <a:rPr b="1" lang="en" sz="1300"/>
              <a:t>outlier</a:t>
            </a:r>
            <a:r>
              <a:rPr lang="en" sz="1300"/>
              <a:t> attribute—more than half of the dataset.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Z-score method was far more reasonable giving 1927 outliers. We removed them, that left our dataset with 68,765 remaining records for training and testing </a:t>
            </a:r>
            <a:endParaRPr sz="13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80" name="Google Shape;7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138250"/>
            <a:ext cx="4040999" cy="3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2"/>
          <p:cNvSpPr txBox="1"/>
          <p:nvPr>
            <p:ph idx="1" type="subTitle"/>
          </p:nvPr>
        </p:nvSpPr>
        <p:spPr>
          <a:xfrm>
            <a:off x="878125" y="1645500"/>
            <a:ext cx="43596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 sz="1300"/>
              <a:t>Data integration: </a:t>
            </a:r>
            <a:r>
              <a:rPr lang="en" sz="1300"/>
              <a:t>all the required data is already combined into a single CSV file.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 sz="1300"/>
              <a:t>Data transformation: </a:t>
            </a:r>
            <a:r>
              <a:rPr lang="en" sz="1300"/>
              <a:t>we apply feature scaling to the dataset in order to standardize the features.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StandardScaler, which standardizes the features by removing the mean and scaling to unit variance.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 sz="1300"/>
              <a:t>Correlation between features: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Removal of weakly correlated features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◆"/>
            </a:pPr>
            <a:r>
              <a:rPr lang="en" sz="1300"/>
              <a:t> Mitigation of multicollinearity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86" name="Google Shape;786;p92"/>
          <p:cNvSpPr txBox="1"/>
          <p:nvPr>
            <p:ph type="title"/>
          </p:nvPr>
        </p:nvSpPr>
        <p:spPr>
          <a:xfrm>
            <a:off x="811975" y="564825"/>
            <a:ext cx="51546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Preprocessing - Correlation</a:t>
            </a:r>
            <a:endParaRPr sz="2400"/>
          </a:p>
        </p:txBody>
      </p:sp>
      <p:pic>
        <p:nvPicPr>
          <p:cNvPr id="787" name="Google Shape;7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00" y="1525900"/>
            <a:ext cx="4257751" cy="3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Multilayer Perceptron - Theory</a:t>
            </a:r>
            <a:endParaRPr sz="2400"/>
          </a:p>
        </p:txBody>
      </p:sp>
      <p:sp>
        <p:nvSpPr>
          <p:cNvPr id="793" name="Google Shape;793;p93"/>
          <p:cNvSpPr txBox="1"/>
          <p:nvPr>
            <p:ph idx="1" type="subTitle"/>
          </p:nvPr>
        </p:nvSpPr>
        <p:spPr>
          <a:xfrm>
            <a:off x="758100" y="1885525"/>
            <a:ext cx="38139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MLP consists of three primary layers: the input layer, one or more hidden layers, and the output layer.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MLPs are particularly effective in tasks where the relationships between input features and the target variable 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non-linear, as is the case in health-related predictions like diabetes classification.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94" name="Google Shape;794;p93"/>
          <p:cNvPicPr preferRelativeResize="0"/>
          <p:nvPr/>
        </p:nvPicPr>
        <p:blipFill rotWithShape="1">
          <a:blip r:embed="rId3">
            <a:alphaModFix/>
          </a:blip>
          <a:srcRect b="1458" l="0" r="3203" t="0"/>
          <a:stretch/>
        </p:blipFill>
        <p:spPr>
          <a:xfrm>
            <a:off x="5011025" y="1534475"/>
            <a:ext cx="3758649" cy="28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4"/>
          <p:cNvSpPr txBox="1"/>
          <p:nvPr>
            <p:ph type="title"/>
          </p:nvPr>
        </p:nvSpPr>
        <p:spPr>
          <a:xfrm>
            <a:off x="880725" y="667700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Multilayer Perceptron - Implementation</a:t>
            </a:r>
            <a:endParaRPr sz="2400"/>
          </a:p>
        </p:txBody>
      </p:sp>
      <p:pic>
        <p:nvPicPr>
          <p:cNvPr id="800" name="Google Shape;800;p94"/>
          <p:cNvPicPr preferRelativeResize="0"/>
          <p:nvPr/>
        </p:nvPicPr>
        <p:blipFill rotWithShape="1">
          <a:blip r:embed="rId3">
            <a:alphaModFix/>
          </a:blip>
          <a:srcRect b="3830" l="0" r="0" t="-3830"/>
          <a:stretch/>
        </p:blipFill>
        <p:spPr>
          <a:xfrm>
            <a:off x="5312250" y="1386925"/>
            <a:ext cx="2986084" cy="33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25" y="1587500"/>
            <a:ext cx="4005274" cy="28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5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Multilayer Perceptron - Results</a:t>
            </a:r>
            <a:endParaRPr sz="2400"/>
          </a:p>
        </p:txBody>
      </p:sp>
      <p:pic>
        <p:nvPicPr>
          <p:cNvPr id="807" name="Google Shape;807;p95" title="Screenshot 2025-05-17 at 11.14.50.png"/>
          <p:cNvPicPr preferRelativeResize="0"/>
          <p:nvPr/>
        </p:nvPicPr>
        <p:blipFill rotWithShape="1">
          <a:blip r:embed="rId3">
            <a:alphaModFix/>
          </a:blip>
          <a:srcRect b="0" l="2552" r="2543" t="2008"/>
          <a:stretch/>
        </p:blipFill>
        <p:spPr>
          <a:xfrm>
            <a:off x="5362900" y="1677425"/>
            <a:ext cx="3352499" cy="2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 title="Screenshot 2025-05-17 at 22.40.44.png"/>
          <p:cNvPicPr preferRelativeResize="0"/>
          <p:nvPr/>
        </p:nvPicPr>
        <p:blipFill rotWithShape="1">
          <a:blip r:embed="rId4">
            <a:alphaModFix/>
          </a:blip>
          <a:srcRect b="485" l="0" r="0" t="485"/>
          <a:stretch/>
        </p:blipFill>
        <p:spPr>
          <a:xfrm>
            <a:off x="332800" y="1890762"/>
            <a:ext cx="4961550" cy="21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6"/>
          <p:cNvSpPr txBox="1"/>
          <p:nvPr>
            <p:ph type="title"/>
          </p:nvPr>
        </p:nvSpPr>
        <p:spPr>
          <a:xfrm>
            <a:off x="880725" y="847725"/>
            <a:ext cx="76062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Autoencoder - Theory</a:t>
            </a:r>
            <a:endParaRPr sz="2400"/>
          </a:p>
        </p:txBody>
      </p:sp>
      <p:sp>
        <p:nvSpPr>
          <p:cNvPr id="814" name="Google Shape;814;p96"/>
          <p:cNvSpPr txBox="1"/>
          <p:nvPr>
            <p:ph idx="1" type="subTitle"/>
          </p:nvPr>
        </p:nvSpPr>
        <p:spPr>
          <a:xfrm>
            <a:off x="758100" y="1885525"/>
            <a:ext cx="3408000" cy="25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Autoencoders are neural networks designed to learn efficient representations of data by compressing input through an encoder, capturing essential features in a compact bottleneck layer, and reconstructing the original data using a decoder.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15" name="Google Shape;81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925" y="1260175"/>
            <a:ext cx="4400852" cy="35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